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sldIdLst>
    <p:sldId id="264" r:id="rId2"/>
    <p:sldId id="257" r:id="rId3"/>
    <p:sldId id="258" r:id="rId4"/>
    <p:sldId id="263" r:id="rId5"/>
    <p:sldId id="256" r:id="rId6"/>
    <p:sldId id="259" r:id="rId7"/>
    <p:sldId id="260" r:id="rId8"/>
    <p:sldId id="261" r:id="rId9"/>
    <p:sldId id="262" r:id="rId10"/>
    <p:sldId id="268" r:id="rId11"/>
    <p:sldId id="265" r:id="rId12"/>
    <p:sldId id="266" r:id="rId13"/>
    <p:sldId id="267" r:id="rId14"/>
  </p:sldIdLst>
  <p:sldSz cx="9144000" cy="6858000" type="screen4x3"/>
  <p:notesSz cx="6797675" cy="9926638"/>
  <p:defaultTextStyle>
    <a:defPPr>
      <a:defRPr lang="nl-N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7" d="100"/>
          <a:sy n="97" d="100"/>
        </p:scale>
        <p:origin x="-1976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themeOverride" Target="../theme/themeOverride1.xml"/><Relationship Id="rId2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dia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 bwMode="white">
          <a:xfrm>
            <a:off x="0" y="5970588"/>
            <a:ext cx="9144000" cy="887412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hoek 9"/>
          <p:cNvSpPr/>
          <p:nvPr/>
        </p:nvSpPr>
        <p:spPr>
          <a:xfrm>
            <a:off x="-9525" y="6053138"/>
            <a:ext cx="2249488" cy="7127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 10"/>
          <p:cNvSpPr/>
          <p:nvPr/>
        </p:nvSpPr>
        <p:spPr>
          <a:xfrm>
            <a:off x="2359025" y="6043613"/>
            <a:ext cx="6784975" cy="714375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el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Ondertitel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nl-NL" smtClean="0"/>
              <a:t>Klik om het opmaakprofiel van de modelondertitel te bewerken</a:t>
            </a:r>
            <a:endParaRPr lang="en-US"/>
          </a:p>
        </p:txBody>
      </p:sp>
      <p:sp>
        <p:nvSpPr>
          <p:cNvPr id="7" name="Tijdelijke aanduiding voor datum 27"/>
          <p:cNvSpPr>
            <a:spLocks noGrp="1"/>
          </p:cNvSpPr>
          <p:nvPr>
            <p:ph type="dt" sz="half" idx="10"/>
          </p:nvPr>
        </p:nvSpPr>
        <p:spPr>
          <a:xfrm>
            <a:off x="76200" y="6069013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8294C32F-D9BA-43FD-97C9-28241B758BAA}" type="datetimeFigureOut">
              <a:rPr lang="nl-NL"/>
              <a:pPr>
                <a:defRPr/>
              </a:pPr>
              <a:t>08-01-13</a:t>
            </a:fld>
            <a:endParaRPr lang="nl-NL"/>
          </a:p>
        </p:txBody>
      </p:sp>
      <p:sp>
        <p:nvSpPr>
          <p:cNvPr id="10" name="Tijdelijke aanduiding voor voettekst 16"/>
          <p:cNvSpPr>
            <a:spLocks noGrp="1"/>
          </p:cNvSpPr>
          <p:nvPr>
            <p:ph type="ftr" sz="quarter" idx="11"/>
          </p:nvPr>
        </p:nvSpPr>
        <p:spPr>
          <a:xfrm>
            <a:off x="2085975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11" name="Tijdelijke aanduiding voor dianumm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18A940B-CDF6-4071-9BEC-8D7DA1B6575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ADB9EC-C4DC-4AFD-8A5C-B6B0954DC9E7}" type="datetimeFigureOut">
              <a:rPr lang="nl-NL"/>
              <a:pPr>
                <a:defRPr/>
              </a:pPr>
              <a:t>08-01-13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446130-51FC-4DB3-AD58-48A0AE518E19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 bwMode="white">
          <a:xfrm>
            <a:off x="6096000" y="0"/>
            <a:ext cx="320675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hoek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6553200" y="6248400"/>
            <a:ext cx="2209800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493A8C-C532-4AA4-A688-77234A070D1D}" type="datetimeFigureOut">
              <a:rPr lang="nl-NL"/>
              <a:pPr>
                <a:defRPr/>
              </a:pPr>
              <a:t>08-01-13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457200" y="6248400"/>
            <a:ext cx="5573713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9DB0C8D-1905-4EDF-ABB7-15993E8E0D90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8" name="Tijdelijke aanduiding voor inhoud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4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67FF810-30F2-408E-8BD8-DB6DC3D7C4C0}" type="datetimeFigureOut">
              <a:rPr lang="nl-NL"/>
              <a:pPr>
                <a:defRPr/>
              </a:pPr>
              <a:t>08-01-13</a:t>
            </a:fld>
            <a:endParaRPr lang="nl-NL"/>
          </a:p>
        </p:txBody>
      </p:sp>
      <p:sp>
        <p:nvSpPr>
          <p:cNvPr id="5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6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7848FB-D01C-45C1-9741-969D6105550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ekop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hthoek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7" name="Tijdelijke aanduiding voor datum 1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8233220-F855-4F78-A488-65F363447F52}" type="datetimeFigureOut">
              <a:rPr lang="nl-NL"/>
              <a:pPr>
                <a:defRPr/>
              </a:pPr>
              <a:t>08-01-13</a:t>
            </a:fld>
            <a:endParaRPr lang="nl-NL"/>
          </a:p>
        </p:txBody>
      </p:sp>
      <p:sp>
        <p:nvSpPr>
          <p:cNvPr id="8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5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fld id="{9CE97205-1B2E-4AD7-8E26-BFCFF1541C6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ACBC836A-0B17-47AE-BBC2-CBA0C54F08B5}" type="datetimeFigureOut">
              <a:rPr lang="nl-NL"/>
              <a:pPr>
                <a:defRPr/>
              </a:pPr>
              <a:t>08-01-13</a:t>
            </a:fld>
            <a:endParaRPr lang="nl-NL"/>
          </a:p>
        </p:txBody>
      </p:sp>
      <p:sp>
        <p:nvSpPr>
          <p:cNvPr id="6" name="Tijdelijke aanduiding voor dianummer 9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F3BC1583-1C96-40BE-A2C3-E3A85FA46885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7" name="Tijdelijke aanduiding voor voettekst 11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11" name="Tijdelijke aanduiding voor inhoud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3" name="Tijdelijke aanduiding voor inhoud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16" name="Tijdelijke aanduiding voor tekst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15" name="Tijdelijke aanduiding voor tekst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7" name="Tijdelijke aanduiding voor datum 9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D7BF2C5C-2035-4456-AA16-A4237C4C162F}" type="datetimeFigureOut">
              <a:rPr lang="nl-NL"/>
              <a:pPr>
                <a:defRPr/>
              </a:pPr>
              <a:t>08-01-13</a:t>
            </a:fld>
            <a:endParaRPr lang="nl-NL"/>
          </a:p>
        </p:txBody>
      </p:sp>
      <p:sp>
        <p:nvSpPr>
          <p:cNvPr id="8" name="Tijdelijke aanduiding voor dianummer 11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EA21667E-73A2-4965-92B8-B8FFA2E121CD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9" name="Tijdelijke aanduiding voor voettekst 13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018B97C-39DC-4C27-A452-0CB5F8F17F13}" type="datetimeFigureOut">
              <a:rPr lang="nl-NL"/>
              <a:pPr>
                <a:defRPr/>
              </a:pPr>
              <a:t>08-01-13</a:t>
            </a:fld>
            <a:endParaRPr lang="nl-NL"/>
          </a:p>
        </p:txBody>
      </p:sp>
      <p:sp>
        <p:nvSpPr>
          <p:cNvPr id="4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5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843D4D-5224-44DE-8B17-4A29526F3076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2D7DF2-346A-45BE-B0DC-1925E409C501}" type="datetimeFigureOut">
              <a:rPr lang="nl-NL"/>
              <a:pPr>
                <a:defRPr/>
              </a:pPr>
              <a:t>08-01-13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pPr>
              <a:defRPr/>
            </a:pPr>
            <a:fld id="{27A47EEB-F345-4DFA-BACF-1E0E8FA4045E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/>
          <a:lstStyle>
            <a:lvl1pPr algn="l">
              <a:buNone/>
              <a:defRPr sz="4400" b="0"/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9" name="Tijdelijke aanduiding voor inhoud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/>
          </a:p>
        </p:txBody>
      </p:sp>
      <p:sp>
        <p:nvSpPr>
          <p:cNvPr id="5" name="Tijdelijke aanduiding voor datum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AB9A4A-C76C-4144-BCE9-351FC098D49D}" type="datetimeFigureOut">
              <a:rPr lang="nl-NL"/>
              <a:pPr>
                <a:defRPr/>
              </a:pPr>
              <a:t>08-01-13</a:t>
            </a:fld>
            <a:endParaRPr lang="nl-NL"/>
          </a:p>
        </p:txBody>
      </p:sp>
      <p:sp>
        <p:nvSpPr>
          <p:cNvPr id="6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Tijdelijke aanduiding voor dianumm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2CADB2-CD5C-4422-8EC5-929E7670D52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Afbeelding met bijschrift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7"/>
          <p:cNvSpPr/>
          <p:nvPr/>
        </p:nvSpPr>
        <p:spPr bwMode="white">
          <a:xfrm>
            <a:off x="-9525" y="4572000"/>
            <a:ext cx="9144000" cy="887413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hthoek 8"/>
          <p:cNvSpPr/>
          <p:nvPr/>
        </p:nvSpPr>
        <p:spPr>
          <a:xfrm>
            <a:off x="-9525" y="4664075"/>
            <a:ext cx="1463675" cy="7127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hthoek 9"/>
          <p:cNvSpPr/>
          <p:nvPr/>
        </p:nvSpPr>
        <p:spPr>
          <a:xfrm>
            <a:off x="1544638" y="4654550"/>
            <a:ext cx="7599362" cy="712788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hoek 10"/>
          <p:cNvSpPr/>
          <p:nvPr/>
        </p:nvSpPr>
        <p:spPr bwMode="white">
          <a:xfrm>
            <a:off x="1447800" y="0"/>
            <a:ext cx="100013" cy="6867525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en-US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en-US" noProof="0" dirty="0"/>
          </a:p>
        </p:txBody>
      </p:sp>
      <p:sp>
        <p:nvSpPr>
          <p:cNvPr id="9" name="Tijdelijke aanduiding voor datum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704A188D-9411-4C91-B52E-668BE628E067}" type="datetimeFigureOut">
              <a:rPr lang="nl-NL"/>
              <a:pPr>
                <a:defRPr/>
              </a:pPr>
              <a:t>08-01-13</a:t>
            </a:fld>
            <a:endParaRPr lang="nl-NL"/>
          </a:p>
        </p:txBody>
      </p:sp>
      <p:sp>
        <p:nvSpPr>
          <p:cNvPr id="10" name="Tijdelijke aanduiding voor dianummer 12"/>
          <p:cNvSpPr>
            <a:spLocks noGrp="1"/>
          </p:cNvSpPr>
          <p:nvPr>
            <p:ph type="sldNum" sz="quarter" idx="11"/>
          </p:nvPr>
        </p:nvSpPr>
        <p:spPr>
          <a:xfrm>
            <a:off x="0" y="4667250"/>
            <a:ext cx="1447800" cy="663575"/>
          </a:xfrm>
        </p:spPr>
        <p:txBody>
          <a:bodyPr rtlCol="0"/>
          <a:lstStyle>
            <a:lvl1pPr>
              <a:defRPr sz="2800"/>
            </a:lvl1pPr>
          </a:lstStyle>
          <a:p>
            <a:pPr>
              <a:defRPr/>
            </a:pPr>
            <a:fld id="{BF80846F-F65D-433F-ABE5-7EA838CC4DD7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  <p:sp>
        <p:nvSpPr>
          <p:cNvPr id="11" name="Tijdelijke aanduiding voor voettekst 13"/>
          <p:cNvSpPr>
            <a:spLocks noGrp="1"/>
          </p:cNvSpPr>
          <p:nvPr>
            <p:ph type="ftr" sz="quarter" idx="12"/>
          </p:nvPr>
        </p:nvSpPr>
        <p:spPr>
          <a:xfrm>
            <a:off x="1600200" y="6248400"/>
            <a:ext cx="4572000" cy="365125"/>
          </a:xfrm>
        </p:spPr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nl-NL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21"/>
          <p:cNvSpPr>
            <a:spLocks noGrp="1"/>
          </p:cNvSpPr>
          <p:nvPr>
            <p:ph type="title"/>
          </p:nvPr>
        </p:nvSpPr>
        <p:spPr bwMode="auto">
          <a:xfrm>
            <a:off x="609600" y="228600"/>
            <a:ext cx="81534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stijl te bewerken</a:t>
            </a:r>
            <a:endParaRPr lang="en-US" smtClean="0"/>
          </a:p>
        </p:txBody>
      </p:sp>
      <p:sp>
        <p:nvSpPr>
          <p:cNvPr id="1027" name="Tijdelijke aanduiding voor tekst 12"/>
          <p:cNvSpPr>
            <a:spLocks noGrp="1"/>
          </p:cNvSpPr>
          <p:nvPr>
            <p:ph type="body" idx="1"/>
          </p:nvPr>
        </p:nvSpPr>
        <p:spPr bwMode="auto">
          <a:xfrm>
            <a:off x="612775" y="1600200"/>
            <a:ext cx="81534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en-US" smtClean="0"/>
          </a:p>
        </p:txBody>
      </p:sp>
      <p:sp>
        <p:nvSpPr>
          <p:cNvPr id="14" name="Tijdelijke aanduiding voor datum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60361DD-0CC1-4D5F-9AF3-CCD2D86D97C3}" type="datetimeFigureOut">
              <a:rPr lang="nl-NL"/>
              <a:pPr>
                <a:defRPr/>
              </a:pPr>
              <a:t>08-01-13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3"/>
          </p:nvPr>
        </p:nvSpPr>
        <p:spPr>
          <a:xfrm>
            <a:off x="609600" y="6248400"/>
            <a:ext cx="5421313" cy="365125"/>
          </a:xfrm>
          <a:prstGeom prst="rect">
            <a:avLst/>
          </a:prstGeom>
        </p:spPr>
        <p:txBody>
          <a:bodyPr vert="horz" anchor="ctr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>
                <a:solidFill>
                  <a:schemeClr val="tx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nl-NL"/>
          </a:p>
        </p:txBody>
      </p:sp>
      <p:sp>
        <p:nvSpPr>
          <p:cNvPr id="7" name="Rechthoek 6"/>
          <p:cNvSpPr/>
          <p:nvPr/>
        </p:nvSpPr>
        <p:spPr bwMode="white">
          <a:xfrm>
            <a:off x="0" y="1235075"/>
            <a:ext cx="9144000" cy="31908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Rechthoek 7"/>
          <p:cNvSpPr/>
          <p:nvPr/>
        </p:nvSpPr>
        <p:spPr>
          <a:xfrm>
            <a:off x="0" y="1279525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9" name="Rechthoek 8"/>
          <p:cNvSpPr/>
          <p:nvPr/>
        </p:nvSpPr>
        <p:spPr>
          <a:xfrm>
            <a:off x="590550" y="1279525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3" name="Tijdelijke aanduiding voor dianummer 22"/>
          <p:cNvSpPr>
            <a:spLocks noGrp="1"/>
          </p:cNvSpPr>
          <p:nvPr>
            <p:ph type="sldNum" sz="quarter" idx="4"/>
          </p:nvPr>
        </p:nvSpPr>
        <p:spPr>
          <a:xfrm>
            <a:off x="0" y="1271588"/>
            <a:ext cx="533400" cy="244475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400" b="1"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78928D4F-620E-47DE-9158-D6DB1AC47DAB}" type="slidenum">
              <a:rPr lang="nl-NL"/>
              <a:pPr>
                <a:defRPr/>
              </a:pPr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4" r:id="rId1"/>
    <p:sldLayoutId id="2147483743" r:id="rId2"/>
    <p:sldLayoutId id="2147483745" r:id="rId3"/>
    <p:sldLayoutId id="2147483746" r:id="rId4"/>
    <p:sldLayoutId id="2147483747" r:id="rId5"/>
    <p:sldLayoutId id="2147483742" r:id="rId6"/>
    <p:sldLayoutId id="2147483748" r:id="rId7"/>
    <p:sldLayoutId id="2147483741" r:id="rId8"/>
    <p:sldLayoutId id="2147483749" r:id="rId9"/>
    <p:sldLayoutId id="2147483740" r:id="rId10"/>
    <p:sldLayoutId id="2147483750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w Cen MT" pitchFamily="34" charset="0"/>
        </a:defRPr>
      </a:lvl9pPr>
    </p:titleStyle>
    <p:bodyStyle>
      <a:lvl1pPr marL="319088" indent="-319088" algn="l" rtl="0" eaLnBrk="0" fontAlgn="base" hangingPunct="0">
        <a:spcBef>
          <a:spcPts val="7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"/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39763" indent="-273050" algn="l" rtl="0" eaLnBrk="0" fontAlgn="base" hangingPunct="0">
        <a:spcBef>
          <a:spcPts val="550"/>
        </a:spcBef>
        <a:spcAft>
          <a:spcPct val="0"/>
        </a:spcAft>
        <a:buClr>
          <a:schemeClr val="accent1"/>
        </a:buClr>
        <a:buSzPct val="70000"/>
        <a:buFont typeface="Wingdings 2" pitchFamily="18" charset="2"/>
        <a:buChar char=""/>
        <a:defRPr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0" fontAlgn="base" hangingPunct="0">
        <a:spcBef>
          <a:spcPts val="500"/>
        </a:spcBef>
        <a:spcAft>
          <a:spcPct val="0"/>
        </a:spcAft>
        <a:buClr>
          <a:schemeClr val="accent2"/>
        </a:buClr>
        <a:buSzPct val="75000"/>
        <a:buFont typeface="Wingdings" pitchFamily="2" charset="2"/>
        <a:buChar char=""/>
        <a:defRPr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0" fontAlgn="base" hangingPunct="0">
        <a:spcBef>
          <a:spcPts val="400"/>
        </a:spcBef>
        <a:spcAft>
          <a:spcPct val="0"/>
        </a:spcAft>
        <a:buClr>
          <a:srgbClr val="A5AB81"/>
        </a:buClr>
        <a:buSzPct val="7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0" fontAlgn="base" hangingPunct="0">
        <a:spcBef>
          <a:spcPts val="400"/>
        </a:spcBef>
        <a:spcAft>
          <a:spcPct val="0"/>
        </a:spcAft>
        <a:buClr>
          <a:srgbClr val="D8B25C"/>
        </a:buClr>
        <a:buSzPct val="65000"/>
        <a:buFont typeface="Wingdings" pitchFamily="2" charset="2"/>
        <a:buChar char="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1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4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4" Type="http://schemas.openxmlformats.org/officeDocument/2006/relationships/image" Target="../media/image9.png"/><Relationship Id="rId5" Type="http://schemas.openxmlformats.org/officeDocument/2006/relationships/image" Target="../media/image10.png"/><Relationship Id="rId6" Type="http://schemas.openxmlformats.org/officeDocument/2006/relationships/image" Target="../media/image11.png"/><Relationship Id="rId7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4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4" Type="http://schemas.openxmlformats.org/officeDocument/2006/relationships/image" Target="../media/image19.jpeg"/><Relationship Id="rId5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://upload.wikimedia.org/wikipedia/commons/thumb/9/95/Mitosis_In_A_Lymphoma_Cell.jpg/250px-Mitosis_In_A_Lymphoma_Cell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296400" cy="8664248"/>
          </a:xfrm>
          <a:prstGeom prst="rect">
            <a:avLst/>
          </a:prstGeom>
          <a:noFill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533400" y="5334000"/>
            <a:ext cx="8153400" cy="762000"/>
          </a:xfrm>
        </p:spPr>
        <p:txBody>
          <a:bodyPr/>
          <a:lstStyle/>
          <a:p>
            <a:r>
              <a:rPr lang="en-US" sz="7200" dirty="0" err="1" smtClean="0">
                <a:solidFill>
                  <a:srgbClr val="002060"/>
                </a:solidFill>
              </a:rPr>
              <a:t>Cellen</a:t>
            </a:r>
            <a:r>
              <a:rPr lang="en-US" sz="7200" dirty="0" smtClean="0">
                <a:solidFill>
                  <a:srgbClr val="002060"/>
                </a:solidFill>
              </a:rPr>
              <a:t> </a:t>
            </a:r>
            <a:r>
              <a:rPr lang="en-US" dirty="0" smtClean="0">
                <a:solidFill>
                  <a:srgbClr val="002060"/>
                </a:solidFill>
              </a:rPr>
              <a:t/>
            </a:r>
            <a:br>
              <a:rPr lang="en-US" dirty="0" smtClean="0">
                <a:solidFill>
                  <a:srgbClr val="002060"/>
                </a:solidFill>
              </a:rPr>
            </a:br>
            <a:r>
              <a:rPr lang="en-US" dirty="0" err="1" smtClean="0">
                <a:solidFill>
                  <a:srgbClr val="002060"/>
                </a:solidFill>
              </a:rPr>
              <a:t>Bouwstenen</a:t>
            </a:r>
            <a:r>
              <a:rPr lang="en-US" dirty="0" smtClean="0">
                <a:solidFill>
                  <a:srgbClr val="002060"/>
                </a:solidFill>
              </a:rPr>
              <a:t> van het </a:t>
            </a:r>
            <a:r>
              <a:rPr lang="en-US" dirty="0" err="1" smtClean="0">
                <a:solidFill>
                  <a:srgbClr val="002060"/>
                </a:solidFill>
              </a:rPr>
              <a:t>leven</a:t>
            </a:r>
            <a:endParaRPr lang="nl-NL" dirty="0">
              <a:solidFill>
                <a:srgbClr val="002060"/>
              </a:solidFill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Alternatief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dirty="0" err="1" smtClean="0"/>
              <a:t>Nadruk</a:t>
            </a:r>
            <a:r>
              <a:rPr lang="en-US" dirty="0" smtClean="0"/>
              <a:t> op </a:t>
            </a:r>
            <a:r>
              <a:rPr lang="en-US" dirty="0" err="1" smtClean="0"/>
              <a:t>bouwstenen</a:t>
            </a:r>
            <a:endParaRPr lang="nl-NL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In de biologie</a:t>
            </a:r>
            <a:endParaRPr lang="nl-NL" smtClean="0"/>
          </a:p>
        </p:txBody>
      </p:sp>
      <p:sp>
        <p:nvSpPr>
          <p:cNvPr id="14338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r>
              <a:rPr lang="nl-NL" b="1" smtClean="0"/>
              <a:t>Elk levend wezen: iedere plant, ieder dier en ook ieder mens, is opgebouwd uit cellen. </a:t>
            </a:r>
          </a:p>
          <a:p>
            <a:pPr eaLnBrk="1" hangingPunct="1"/>
            <a:r>
              <a:rPr lang="nl-NL" b="1" smtClean="0"/>
              <a:t>De eenvoudigste vorm van leven bestaat uit 1 cel: de eencellige. Een cel (cyto) is de kleinste levende eenheid op aarde die zelfstandig kan functioneren. </a:t>
            </a:r>
          </a:p>
          <a:p>
            <a:pPr lvl="1" eaLnBrk="1" hangingPunct="1"/>
            <a:r>
              <a:rPr lang="nl-NL" b="1" smtClean="0"/>
              <a:t>Hogere vormen van leven zijn niet alleen opgebouwd uit een groter aantal cellen, maar ook uit verschillende soorten cellen. Zoals bijvoorbeeld zenuwcellen, spiercellen en zintuigcellen</a:t>
            </a:r>
            <a:endParaRPr lang="nl-NL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9" name="Picture 5" descr="http://brickartist.com/img/gallery/heartfel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52400"/>
            <a:ext cx="9448800" cy="884396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</p:spPr>
        <p:txBody>
          <a:bodyPr/>
          <a:lstStyle/>
          <a:p>
            <a:r>
              <a:rPr lang="en-US" smtClean="0"/>
              <a:t>De bouwstenen van het leven</a:t>
            </a:r>
            <a:endParaRPr lang="nl-NL" smtClean="0"/>
          </a:p>
        </p:txBody>
      </p:sp>
      <p:pic>
        <p:nvPicPr>
          <p:cNvPr id="25605" name="Picture 5" descr="Hear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5800" y="1600200"/>
            <a:ext cx="3657600" cy="4989513"/>
          </a:xfrm>
          <a:prstGeom prst="rect">
            <a:avLst/>
          </a:prstGeom>
          <a:noFill/>
        </p:spPr>
      </p:pic>
      <p:pic>
        <p:nvPicPr>
          <p:cNvPr id="25609" name="Picture 9" descr="lego-broodtrommel-roo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590800"/>
            <a:ext cx="609600" cy="609600"/>
          </a:xfrm>
          <a:prstGeom prst="rect">
            <a:avLst/>
          </a:prstGeom>
          <a:noFill/>
        </p:spPr>
      </p:pic>
      <p:pic>
        <p:nvPicPr>
          <p:cNvPr id="25611" name="Picture 11" descr="lg4023blauw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800600" y="3581400"/>
            <a:ext cx="609600" cy="609600"/>
          </a:xfrm>
          <a:prstGeom prst="rect">
            <a:avLst/>
          </a:prstGeom>
          <a:noFill/>
        </p:spPr>
      </p:pic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5638800" y="26670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Spier cel</a:t>
            </a:r>
            <a:endParaRPr lang="nl-NL"/>
          </a:p>
        </p:txBody>
      </p:sp>
      <p:sp>
        <p:nvSpPr>
          <p:cNvPr id="25614" name="Text Box 14"/>
          <p:cNvSpPr txBox="1">
            <a:spLocks noChangeArrowheads="1"/>
          </p:cNvSpPr>
          <p:nvPr/>
        </p:nvSpPr>
        <p:spPr bwMode="auto">
          <a:xfrm>
            <a:off x="5715000" y="3657600"/>
            <a:ext cx="2438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Epitheel cel</a:t>
            </a:r>
            <a:endParaRPr lang="nl-NL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Wat zijn cellen?</a:t>
            </a:r>
            <a:endParaRPr lang="nl-NL" smtClean="0"/>
          </a:p>
        </p:txBody>
      </p:sp>
      <p:sp>
        <p:nvSpPr>
          <p:cNvPr id="13314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2819400"/>
          </a:xfrm>
        </p:spPr>
        <p:txBody>
          <a:bodyPr/>
          <a:lstStyle/>
          <a:p>
            <a:pPr eaLnBrk="1" hangingPunct="1"/>
            <a:r>
              <a:rPr lang="en-US" smtClean="0"/>
              <a:t>Waar denk je aan als je het woord cel hoort?</a:t>
            </a:r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/>
            <a:endParaRPr lang="en-US" smtClean="0"/>
          </a:p>
          <a:p>
            <a:pPr eaLnBrk="1" hangingPunct="1">
              <a:buFont typeface="Wingdings" pitchFamily="2" charset="2"/>
              <a:buNone/>
            </a:pPr>
            <a:endParaRPr lang="en-US" smtClean="0"/>
          </a:p>
        </p:txBody>
      </p:sp>
      <p:pic>
        <p:nvPicPr>
          <p:cNvPr id="5" name="Afbeelding 4" descr="jail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85801" y="2362199"/>
            <a:ext cx="2133600" cy="1905001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Afbeelding 5" descr="terorist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124200" y="2362200"/>
            <a:ext cx="25400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026" name="Picture 2" descr="http://www.decoratiefiguren.com/sites/all/files/products/2415/telephone-booth-life-siz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19800" y="2438400"/>
            <a:ext cx="2057400" cy="190500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1" name="Tijdelijke aanduiding voor inhoud 2"/>
          <p:cNvSpPr txBox="1">
            <a:spLocks/>
          </p:cNvSpPr>
          <p:nvPr/>
        </p:nvSpPr>
        <p:spPr bwMode="auto">
          <a:xfrm>
            <a:off x="533400" y="4876800"/>
            <a:ext cx="8153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 dirty="0">
                <a:latin typeface="Tw Cen MT" pitchFamily="34" charset="0"/>
              </a:rPr>
              <a:t>In de </a:t>
            </a:r>
            <a:r>
              <a:rPr lang="en-US" sz="2900" dirty="0" err="1">
                <a:latin typeface="Tw Cen MT" pitchFamily="34" charset="0"/>
              </a:rPr>
              <a:t>biologie</a:t>
            </a:r>
            <a:r>
              <a:rPr lang="en-US" sz="2900" dirty="0">
                <a:latin typeface="Tw Cen MT" pitchFamily="34" charset="0"/>
              </a:rPr>
              <a:t> is </a:t>
            </a:r>
            <a:r>
              <a:rPr lang="en-US" sz="2900" dirty="0" err="1">
                <a:latin typeface="Tw Cen MT" pitchFamily="34" charset="0"/>
              </a:rPr>
              <a:t>een</a:t>
            </a:r>
            <a:r>
              <a:rPr lang="en-US" sz="2900" dirty="0">
                <a:latin typeface="Tw Cen MT" pitchFamily="34" charset="0"/>
              </a:rPr>
              <a:t> </a:t>
            </a:r>
            <a:r>
              <a:rPr lang="en-US" sz="2900" dirty="0" err="1">
                <a:latin typeface="Tw Cen MT" pitchFamily="34" charset="0"/>
              </a:rPr>
              <a:t>cel</a:t>
            </a:r>
            <a:r>
              <a:rPr lang="en-US" sz="2900" dirty="0">
                <a:latin typeface="Tw Cen MT" pitchFamily="34" charset="0"/>
              </a:rPr>
              <a:t>:</a:t>
            </a:r>
          </a:p>
          <a:p>
            <a:pPr marL="776288" lvl="1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000" dirty="0">
                <a:latin typeface="Tw Cen MT" pitchFamily="34" charset="0"/>
              </a:rPr>
              <a:t>De </a:t>
            </a:r>
            <a:r>
              <a:rPr lang="en-US" sz="2000" dirty="0" err="1">
                <a:latin typeface="Tw Cen MT" pitchFamily="34" charset="0"/>
              </a:rPr>
              <a:t>kleinste</a:t>
            </a:r>
            <a:r>
              <a:rPr lang="en-US" sz="2000" dirty="0">
                <a:latin typeface="Tw Cen MT" pitchFamily="34" charset="0"/>
              </a:rPr>
              <a:t> 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functionele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eenheid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binnen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een</a:t>
            </a:r>
            <a:r>
              <a:rPr lang="en-US" sz="2000" dirty="0" smtClean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levend</a:t>
            </a:r>
            <a:r>
              <a:rPr lang="en-US" sz="2000" dirty="0">
                <a:latin typeface="Tw Cen MT" pitchFamily="34" charset="0"/>
              </a:rPr>
              <a:t> </a:t>
            </a:r>
            <a:r>
              <a:rPr lang="en-US" sz="2000" dirty="0" err="1" smtClean="0">
                <a:latin typeface="Tw Cen MT" pitchFamily="34" charset="0"/>
              </a:rPr>
              <a:t>wezen</a:t>
            </a:r>
            <a:endParaRPr lang="en-US" sz="2000" dirty="0">
              <a:latin typeface="Tw Cen MT" pitchFamily="34" charset="0"/>
            </a:endParaRPr>
          </a:p>
          <a:p>
            <a:pPr marL="776288" lvl="1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000" dirty="0">
                <a:latin typeface="Tw Cen MT" pitchFamily="34" charset="0"/>
              </a:rPr>
              <a:t>Het is de </a:t>
            </a:r>
            <a:r>
              <a:rPr lang="en-US" sz="2000" dirty="0" err="1">
                <a:latin typeface="Tw Cen MT" pitchFamily="34" charset="0"/>
              </a:rPr>
              <a:t>bouwsteen</a:t>
            </a:r>
            <a:r>
              <a:rPr lang="en-US" sz="2000" dirty="0">
                <a:latin typeface="Tw Cen MT" pitchFamily="34" charset="0"/>
              </a:rPr>
              <a:t> met het </a:t>
            </a:r>
            <a:r>
              <a:rPr lang="en-US" sz="2000" dirty="0" err="1">
                <a:latin typeface="Tw Cen MT" pitchFamily="34" charset="0"/>
              </a:rPr>
              <a:t>erfelijk</a:t>
            </a:r>
            <a:r>
              <a:rPr lang="en-US" sz="2000" dirty="0">
                <a:latin typeface="Tw Cen MT" pitchFamily="34" charset="0"/>
              </a:rPr>
              <a:t> </a:t>
            </a:r>
            <a:r>
              <a:rPr lang="en-US" sz="2000" dirty="0" err="1">
                <a:latin typeface="Tw Cen MT" pitchFamily="34" charset="0"/>
              </a:rPr>
              <a:t>materiaal</a:t>
            </a:r>
            <a:endParaRPr lang="en-US" sz="2000" dirty="0">
              <a:latin typeface="Tw Cen MT" pitchFamily="34" charset="0"/>
            </a:endParaRP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000" dirty="0">
              <a:latin typeface="Tw Cen MT" pitchFamily="34" charset="0"/>
            </a:endParaRP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000" dirty="0">
              <a:latin typeface="Tw Cen MT" pitchFamily="34" charset="0"/>
            </a:endParaRP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000" dirty="0">
              <a:latin typeface="Tw Cen MT" pitchFamily="34" charset="0"/>
            </a:endParaRP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en-US" sz="2000" dirty="0">
              <a:latin typeface="Tw Cen MT" pitchFamily="34" charset="0"/>
            </a:endParaRPr>
          </a:p>
          <a:p>
            <a:pPr marL="319088" indent="-319088">
              <a:lnSpc>
                <a:spcPct val="80000"/>
              </a:lnSpc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None/>
            </a:pPr>
            <a:endParaRPr lang="en-US" sz="2000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dirty="0" err="1" smtClean="0"/>
              <a:t>Cellen</a:t>
            </a:r>
            <a:r>
              <a:rPr lang="en-US" dirty="0" smtClean="0"/>
              <a:t>; </a:t>
            </a:r>
            <a:r>
              <a:rPr lang="en-US" dirty="0" err="1" smtClean="0"/>
              <a:t>enkele</a:t>
            </a:r>
            <a:r>
              <a:rPr lang="en-US" dirty="0" smtClean="0"/>
              <a:t> </a:t>
            </a:r>
            <a:r>
              <a:rPr lang="en-US" dirty="0" err="1" smtClean="0"/>
              <a:t>kenmerken</a:t>
            </a:r>
            <a:endParaRPr lang="nl-NL" dirty="0" smtClean="0"/>
          </a:p>
        </p:txBody>
      </p:sp>
      <p:sp>
        <p:nvSpPr>
          <p:cNvPr id="14338" name="Tijdelijke aanduiding voor inhoud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/>
            <a:endParaRPr lang="en-US" dirty="0" smtClean="0"/>
          </a:p>
          <a:p>
            <a:pPr eaLnBrk="1" hangingPunct="1"/>
            <a:r>
              <a:rPr lang="en-US" dirty="0" err="1" smtClean="0"/>
              <a:t>Niet</a:t>
            </a:r>
            <a:r>
              <a:rPr lang="en-US" dirty="0" smtClean="0"/>
              <a:t> met </a:t>
            </a:r>
            <a:r>
              <a:rPr lang="en-US" dirty="0" err="1" smtClean="0"/>
              <a:t>blote</a:t>
            </a:r>
            <a:r>
              <a:rPr lang="en-US" dirty="0" smtClean="0"/>
              <a:t> </a:t>
            </a:r>
            <a:r>
              <a:rPr lang="en-US" dirty="0" err="1" smtClean="0"/>
              <a:t>oog</a:t>
            </a:r>
            <a:r>
              <a:rPr lang="en-US" dirty="0" smtClean="0"/>
              <a:t> </a:t>
            </a:r>
            <a:r>
              <a:rPr lang="en-US" dirty="0" err="1" smtClean="0"/>
              <a:t>zichtbaar</a:t>
            </a:r>
            <a:endParaRPr lang="nl-NL" dirty="0" smtClean="0"/>
          </a:p>
          <a:p>
            <a:pPr eaLnBrk="1" hangingPunct="1"/>
            <a:r>
              <a:rPr lang="nl-NL" dirty="0" smtClean="0"/>
              <a:t>De eenvoudigste vorm van leven bestaat uit 1 cel: de eencellige (bv een bacterie)</a:t>
            </a:r>
            <a:endParaRPr lang="en-US" dirty="0" smtClean="0"/>
          </a:p>
          <a:p>
            <a:pPr eaLnBrk="1" hangingPunct="1"/>
            <a:r>
              <a:rPr lang="en-US" dirty="0" err="1" smtClean="0"/>
              <a:t>Groepen</a:t>
            </a:r>
            <a:r>
              <a:rPr lang="en-US" dirty="0" smtClean="0"/>
              <a:t> </a:t>
            </a:r>
            <a:r>
              <a:rPr lang="en-US" dirty="0" err="1" smtClean="0"/>
              <a:t>cellen</a:t>
            </a:r>
            <a:r>
              <a:rPr lang="en-US" dirty="0" smtClean="0"/>
              <a:t> </a:t>
            </a:r>
            <a:r>
              <a:rPr lang="en-US" dirty="0" err="1" smtClean="0"/>
              <a:t>hebben</a:t>
            </a:r>
            <a:r>
              <a:rPr lang="en-US" dirty="0" smtClean="0"/>
              <a:t> een </a:t>
            </a:r>
            <a:r>
              <a:rPr lang="en-US" dirty="0" err="1" smtClean="0"/>
              <a:t>bepaalde</a:t>
            </a:r>
            <a:r>
              <a:rPr lang="en-US" dirty="0" smtClean="0"/>
              <a:t> </a:t>
            </a:r>
            <a:r>
              <a:rPr lang="en-US" dirty="0" err="1" smtClean="0"/>
              <a:t>functie</a:t>
            </a:r>
            <a:endParaRPr lang="en-US" dirty="0" smtClean="0"/>
          </a:p>
          <a:p>
            <a:pPr eaLnBrk="1" hangingPunct="1"/>
            <a:r>
              <a:rPr lang="en-US" dirty="0" err="1" smtClean="0"/>
              <a:t>Onderdelen</a:t>
            </a:r>
            <a:r>
              <a:rPr lang="en-US" dirty="0" smtClean="0"/>
              <a:t> van de </a:t>
            </a:r>
            <a:r>
              <a:rPr lang="en-US" dirty="0" err="1" smtClean="0"/>
              <a:t>cel</a:t>
            </a:r>
            <a:r>
              <a:rPr lang="en-US" dirty="0" smtClean="0"/>
              <a:t>: </a:t>
            </a:r>
            <a:r>
              <a:rPr lang="en-US" dirty="0" err="1" smtClean="0"/>
              <a:t>organellen</a:t>
            </a:r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Op welk niveau zitten cellen</a:t>
            </a:r>
            <a:endParaRPr lang="nl-NL" smtClean="0"/>
          </a:p>
        </p:txBody>
      </p:sp>
      <p:sp>
        <p:nvSpPr>
          <p:cNvPr id="15362" name="Tijdelijke aanduiding voor inhoud 3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8153400" cy="4495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</a:pPr>
            <a:endParaRPr lang="en-US" dirty="0" smtClean="0"/>
          </a:p>
          <a:p>
            <a:pPr eaLnBrk="1" hangingPunct="1"/>
            <a:r>
              <a:rPr lang="en-US" dirty="0" err="1" smtClean="0"/>
              <a:t>Vorige</a:t>
            </a:r>
            <a:r>
              <a:rPr lang="en-US" dirty="0" smtClean="0"/>
              <a:t> </a:t>
            </a:r>
            <a:r>
              <a:rPr lang="en-US" dirty="0" err="1" smtClean="0"/>
              <a:t>keer</a:t>
            </a:r>
            <a:r>
              <a:rPr lang="en-US" dirty="0" smtClean="0"/>
              <a:t> </a:t>
            </a:r>
            <a:r>
              <a:rPr lang="en-US" dirty="0" err="1" smtClean="0"/>
              <a:t>gehad</a:t>
            </a:r>
            <a:r>
              <a:rPr lang="en-US" dirty="0" smtClean="0"/>
              <a:t> over :</a:t>
            </a:r>
          </a:p>
          <a:p>
            <a:pPr lvl="1" eaLnBrk="1" hangingPunct="1"/>
            <a:r>
              <a:rPr lang="en-US" dirty="0" err="1" smtClean="0"/>
              <a:t>Levensverschijnselen</a:t>
            </a:r>
            <a:r>
              <a:rPr lang="en-US" dirty="0" smtClean="0"/>
              <a:t> </a:t>
            </a:r>
            <a:r>
              <a:rPr lang="en-US" sz="1800" dirty="0" smtClean="0"/>
              <a:t>(</a:t>
            </a:r>
            <a:r>
              <a:rPr lang="nl-NL" sz="1800" b="1" dirty="0" smtClean="0"/>
              <a:t>A</a:t>
            </a:r>
            <a:r>
              <a:rPr lang="nl-NL" sz="1800" dirty="0" smtClean="0"/>
              <a:t>ls </a:t>
            </a:r>
            <a:r>
              <a:rPr lang="nl-NL" sz="1800" b="1" dirty="0" smtClean="0"/>
              <a:t>v</a:t>
            </a:r>
            <a:r>
              <a:rPr lang="nl-NL" sz="1800" dirty="0" smtClean="0"/>
              <a:t>ader </a:t>
            </a:r>
            <a:r>
              <a:rPr lang="nl-NL" sz="1800" b="1" dirty="0" smtClean="0"/>
              <a:t>u</a:t>
            </a:r>
            <a:r>
              <a:rPr lang="nl-NL" sz="1800" dirty="0" smtClean="0"/>
              <a:t>itgaat </a:t>
            </a:r>
            <a:r>
              <a:rPr lang="nl-NL" sz="1800" b="1" dirty="0" smtClean="0"/>
              <a:t>w</a:t>
            </a:r>
            <a:r>
              <a:rPr lang="nl-NL" sz="1800" dirty="0" smtClean="0"/>
              <a:t>ordt </a:t>
            </a:r>
            <a:r>
              <a:rPr lang="nl-NL" sz="1800" b="1" dirty="0" smtClean="0"/>
              <a:t>v</a:t>
            </a:r>
            <a:r>
              <a:rPr lang="nl-NL" sz="1800" dirty="0" smtClean="0"/>
              <a:t>ader </a:t>
            </a:r>
            <a:r>
              <a:rPr lang="nl-NL" sz="1800" b="1" dirty="0" smtClean="0"/>
              <a:t>g</a:t>
            </a:r>
            <a:r>
              <a:rPr lang="nl-NL" sz="1800" dirty="0" smtClean="0"/>
              <a:t>oed </a:t>
            </a:r>
            <a:r>
              <a:rPr lang="nl-NL" sz="1800" b="1" dirty="0" smtClean="0"/>
              <a:t>b</a:t>
            </a:r>
            <a:r>
              <a:rPr lang="nl-NL" sz="1800" dirty="0" smtClean="0"/>
              <a:t>ezopen)</a:t>
            </a:r>
            <a:endParaRPr lang="en-US" sz="1800" dirty="0" smtClean="0"/>
          </a:p>
          <a:p>
            <a:pPr lvl="1" eaLnBrk="1" hangingPunct="1"/>
            <a:r>
              <a:rPr lang="en-US" dirty="0" err="1" smtClean="0"/>
              <a:t>Weefsels</a:t>
            </a:r>
            <a:endParaRPr lang="en-US" dirty="0" smtClean="0"/>
          </a:p>
          <a:p>
            <a:pPr eaLnBrk="1" hangingPunct="1"/>
            <a:r>
              <a:rPr lang="en-US" dirty="0" err="1" smtClean="0"/>
              <a:t>Vergelijking</a:t>
            </a:r>
            <a:r>
              <a:rPr lang="en-US" dirty="0" smtClean="0"/>
              <a:t> van het </a:t>
            </a:r>
            <a:r>
              <a:rPr lang="en-US" dirty="0" err="1" smtClean="0"/>
              <a:t>menselijk</a:t>
            </a:r>
            <a:r>
              <a:rPr lang="en-US" dirty="0" smtClean="0"/>
              <a:t> </a:t>
            </a:r>
            <a:r>
              <a:rPr lang="en-US" dirty="0" err="1" smtClean="0"/>
              <a:t>lichaam</a:t>
            </a:r>
            <a:r>
              <a:rPr lang="en-US" dirty="0" smtClean="0"/>
              <a:t> met de </a:t>
            </a:r>
            <a:r>
              <a:rPr lang="en-US" dirty="0" err="1" smtClean="0"/>
              <a:t>wereld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Wereld</a:t>
            </a:r>
            <a:r>
              <a:rPr lang="en-US" dirty="0" smtClean="0"/>
              <a:t>	&gt;	het </a:t>
            </a:r>
            <a:r>
              <a:rPr lang="en-US" dirty="0" err="1" smtClean="0"/>
              <a:t>lichaam</a:t>
            </a:r>
            <a:r>
              <a:rPr lang="en-US" dirty="0" smtClean="0"/>
              <a:t>, het </a:t>
            </a:r>
            <a:r>
              <a:rPr lang="en-US" dirty="0" err="1" smtClean="0"/>
              <a:t>organisme</a:t>
            </a:r>
            <a:endParaRPr lang="en-US" dirty="0" smtClean="0"/>
          </a:p>
          <a:p>
            <a:pPr lvl="1" eaLnBrk="1" hangingPunct="1"/>
            <a:r>
              <a:rPr lang="en-US" dirty="0" smtClean="0"/>
              <a:t>Land	&gt;	</a:t>
            </a:r>
            <a:r>
              <a:rPr lang="en-US" dirty="0" err="1" smtClean="0"/>
              <a:t>Orgaan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Provincie</a:t>
            </a:r>
            <a:r>
              <a:rPr lang="en-US" dirty="0" smtClean="0"/>
              <a:t>	&gt;	</a:t>
            </a:r>
            <a:r>
              <a:rPr lang="en-US" dirty="0" err="1" smtClean="0"/>
              <a:t>Weefsel</a:t>
            </a:r>
            <a:endParaRPr lang="en-US" dirty="0" smtClean="0"/>
          </a:p>
          <a:p>
            <a:pPr lvl="1" eaLnBrk="1" hangingPunct="1"/>
            <a:r>
              <a:rPr lang="en-US" dirty="0" err="1" smtClean="0"/>
              <a:t>Stad</a:t>
            </a:r>
            <a:r>
              <a:rPr lang="en-US" dirty="0" smtClean="0"/>
              <a:t>	&gt;	</a:t>
            </a:r>
            <a:r>
              <a:rPr lang="en-US" dirty="0" err="1" smtClean="0"/>
              <a:t>Cel</a:t>
            </a:r>
            <a:endParaRPr lang="en-US" dirty="0" smtClean="0"/>
          </a:p>
          <a:p>
            <a:pPr lvl="1" eaLnBrk="1" hangingPunct="1"/>
            <a:endParaRPr lang="en-US" dirty="0" smtClean="0"/>
          </a:p>
          <a:p>
            <a:pPr eaLnBrk="1" hangingPunct="1"/>
            <a:endParaRPr lang="en-US" dirty="0" smtClean="0"/>
          </a:p>
          <a:p>
            <a:pPr lvl="1" eaLnBrk="1" hangingPunct="1"/>
            <a:endParaRPr lang="en-US" dirty="0" smtClean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5" name="Afbeelding 3" descr="01-0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7620000" cy="5967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Afbeelding 7" descr="wereld_face2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152400"/>
            <a:ext cx="1876425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" name="Afbeelding 8" descr="transpor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410200" y="304800"/>
            <a:ext cx="19954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Afbeelding 9" descr="nederland.pn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2667000"/>
            <a:ext cx="1143000" cy="128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Afbeelding 11" descr="dorp.png"/>
          <p:cNvPicPr>
            <a:picLocks noChangeAspect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810000" y="4024313"/>
            <a:ext cx="1673225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Afbeelding 12" descr="zuid-holland.png"/>
          <p:cNvPicPr>
            <a:picLocks noChangeAspect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162800" y="4419600"/>
            <a:ext cx="1028700" cy="8620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De cel als organisatie-eenheid </a:t>
            </a:r>
            <a:endParaRPr lang="nl-NL" smtClean="0"/>
          </a:p>
        </p:txBody>
      </p:sp>
      <p:pic>
        <p:nvPicPr>
          <p:cNvPr id="17410" name="Afbeelding 3" descr="game_dr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kstvak 5"/>
          <p:cNvSpPr txBox="1">
            <a:spLocks noChangeArrowheads="1"/>
          </p:cNvSpPr>
          <p:nvPr/>
        </p:nvSpPr>
        <p:spPr bwMode="auto">
          <a:xfrm>
            <a:off x="3657600" y="6019800"/>
            <a:ext cx="2209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De muur met poorten</a:t>
            </a:r>
            <a:endParaRPr lang="nl-NL">
              <a:latin typeface="Tw Cen MT" pitchFamily="34" charset="0"/>
            </a:endParaRPr>
          </a:p>
        </p:txBody>
      </p:sp>
      <p:sp>
        <p:nvSpPr>
          <p:cNvPr id="7" name="Tekstvak 6"/>
          <p:cNvSpPr txBox="1">
            <a:spLocks noChangeArrowheads="1"/>
          </p:cNvSpPr>
          <p:nvPr/>
        </p:nvSpPr>
        <p:spPr bwMode="auto">
          <a:xfrm>
            <a:off x="457200" y="1752600"/>
            <a:ext cx="1371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Bouwstoffen</a:t>
            </a:r>
            <a:endParaRPr lang="nl-NL">
              <a:latin typeface="Tw Cen MT" pitchFamily="34" charset="0"/>
            </a:endParaRPr>
          </a:p>
        </p:txBody>
      </p:sp>
      <p:sp>
        <p:nvSpPr>
          <p:cNvPr id="8" name="Tekstvak 7"/>
          <p:cNvSpPr txBox="1">
            <a:spLocks noChangeArrowheads="1"/>
          </p:cNvSpPr>
          <p:nvPr/>
        </p:nvSpPr>
        <p:spPr bwMode="auto">
          <a:xfrm>
            <a:off x="7162800" y="1752600"/>
            <a:ext cx="1676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Voedingsstoffen</a:t>
            </a:r>
            <a:endParaRPr lang="nl-NL">
              <a:latin typeface="Tw Cen MT" pitchFamily="34" charset="0"/>
            </a:endParaRPr>
          </a:p>
        </p:txBody>
      </p:sp>
      <p:sp>
        <p:nvSpPr>
          <p:cNvPr id="9" name="Tekstvak 8"/>
          <p:cNvSpPr txBox="1">
            <a:spLocks noChangeArrowheads="1"/>
          </p:cNvSpPr>
          <p:nvPr/>
        </p:nvSpPr>
        <p:spPr bwMode="auto">
          <a:xfrm>
            <a:off x="1981200" y="4343400"/>
            <a:ext cx="838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opslag</a:t>
            </a:r>
            <a:endParaRPr lang="nl-NL">
              <a:latin typeface="Tw Cen MT" pitchFamily="34" charset="0"/>
            </a:endParaRPr>
          </a:p>
        </p:txBody>
      </p:sp>
      <p:sp>
        <p:nvSpPr>
          <p:cNvPr id="10" name="Tekstvak 9"/>
          <p:cNvSpPr txBox="1">
            <a:spLocks noChangeArrowheads="1"/>
          </p:cNvSpPr>
          <p:nvPr/>
        </p:nvSpPr>
        <p:spPr bwMode="auto">
          <a:xfrm>
            <a:off x="3657600" y="3581400"/>
            <a:ext cx="762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Markt</a:t>
            </a:r>
            <a:endParaRPr lang="nl-NL">
              <a:latin typeface="Tw Cen MT" pitchFamily="34" charset="0"/>
            </a:endParaRPr>
          </a:p>
        </p:txBody>
      </p:sp>
      <p:sp>
        <p:nvSpPr>
          <p:cNvPr id="11" name="Tekstvak 10"/>
          <p:cNvSpPr txBox="1">
            <a:spLocks noChangeArrowheads="1"/>
          </p:cNvSpPr>
          <p:nvPr/>
        </p:nvSpPr>
        <p:spPr bwMode="auto">
          <a:xfrm>
            <a:off x="3429000" y="5105400"/>
            <a:ext cx="838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Bakker</a:t>
            </a:r>
            <a:endParaRPr lang="nl-NL">
              <a:latin typeface="Tw Cen MT" pitchFamily="34" charset="0"/>
            </a:endParaRPr>
          </a:p>
        </p:txBody>
      </p:sp>
      <p:sp>
        <p:nvSpPr>
          <p:cNvPr id="19" name="Tekstvak 18"/>
          <p:cNvSpPr txBox="1">
            <a:spLocks noChangeArrowheads="1"/>
          </p:cNvSpPr>
          <p:nvPr/>
        </p:nvSpPr>
        <p:spPr bwMode="auto">
          <a:xfrm>
            <a:off x="4724400" y="2667000"/>
            <a:ext cx="990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Stadhuis</a:t>
            </a:r>
            <a:endParaRPr lang="nl-NL">
              <a:latin typeface="Tw Cen MT" pitchFamily="34" charset="0"/>
            </a:endParaRPr>
          </a:p>
        </p:txBody>
      </p:sp>
      <p:sp>
        <p:nvSpPr>
          <p:cNvPr id="20" name="Tekstvak 19"/>
          <p:cNvSpPr txBox="1">
            <a:spLocks noChangeArrowheads="1"/>
          </p:cNvSpPr>
          <p:nvPr/>
        </p:nvSpPr>
        <p:spPr bwMode="auto">
          <a:xfrm>
            <a:off x="4953000" y="3962400"/>
            <a:ext cx="914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Wegen</a:t>
            </a:r>
            <a:endParaRPr lang="nl-NL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9" grpId="0" animBg="1"/>
      <p:bldP spid="2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De dierlijke en plantaardige cel</a:t>
            </a:r>
            <a:endParaRPr lang="nl-NL" smtClean="0"/>
          </a:p>
        </p:txBody>
      </p:sp>
      <p:pic>
        <p:nvPicPr>
          <p:cNvPr id="18434" name="Afbeelding 4" descr="dierlijke_vs_palntencel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8153400" cy="990600"/>
          </a:xfrm>
        </p:spPr>
        <p:txBody>
          <a:bodyPr/>
          <a:lstStyle/>
          <a:p>
            <a:pPr eaLnBrk="1" hangingPunct="1"/>
            <a:r>
              <a:rPr lang="en-US" smtClean="0"/>
              <a:t>De cel als organisatie-eenheid </a:t>
            </a:r>
            <a:endParaRPr lang="nl-NL" smtClean="0"/>
          </a:p>
        </p:txBody>
      </p:sp>
      <p:pic>
        <p:nvPicPr>
          <p:cNvPr id="19458" name="Afbeelding 3" descr="game_drop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524000"/>
            <a:ext cx="9144000" cy="533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Tekstvak 5"/>
          <p:cNvSpPr txBox="1">
            <a:spLocks noChangeArrowheads="1"/>
          </p:cNvSpPr>
          <p:nvPr/>
        </p:nvSpPr>
        <p:spPr bwMode="auto">
          <a:xfrm>
            <a:off x="3657600" y="6019800"/>
            <a:ext cx="22098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De muur met poorten</a:t>
            </a:r>
            <a:endParaRPr lang="nl-NL">
              <a:latin typeface="Tw Cen MT" pitchFamily="34" charset="0"/>
            </a:endParaRPr>
          </a:p>
        </p:txBody>
      </p:sp>
      <p:sp>
        <p:nvSpPr>
          <p:cNvPr id="19460" name="Tekstvak 8"/>
          <p:cNvSpPr txBox="1">
            <a:spLocks noChangeArrowheads="1"/>
          </p:cNvSpPr>
          <p:nvPr/>
        </p:nvSpPr>
        <p:spPr bwMode="auto">
          <a:xfrm>
            <a:off x="1981200" y="4343400"/>
            <a:ext cx="838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opslag</a:t>
            </a:r>
            <a:endParaRPr lang="nl-NL">
              <a:latin typeface="Tw Cen MT" pitchFamily="34" charset="0"/>
            </a:endParaRPr>
          </a:p>
        </p:txBody>
      </p:sp>
      <p:sp>
        <p:nvSpPr>
          <p:cNvPr id="19461" name="Tekstvak 9"/>
          <p:cNvSpPr txBox="1">
            <a:spLocks noChangeArrowheads="1"/>
          </p:cNvSpPr>
          <p:nvPr/>
        </p:nvSpPr>
        <p:spPr bwMode="auto">
          <a:xfrm>
            <a:off x="3657600" y="3581400"/>
            <a:ext cx="7620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Markt</a:t>
            </a:r>
            <a:endParaRPr lang="nl-NL">
              <a:latin typeface="Tw Cen MT" pitchFamily="34" charset="0"/>
            </a:endParaRPr>
          </a:p>
        </p:txBody>
      </p:sp>
      <p:sp>
        <p:nvSpPr>
          <p:cNvPr id="19462" name="Tekstvak 10"/>
          <p:cNvSpPr txBox="1">
            <a:spLocks noChangeArrowheads="1"/>
          </p:cNvSpPr>
          <p:nvPr/>
        </p:nvSpPr>
        <p:spPr bwMode="auto">
          <a:xfrm>
            <a:off x="3429000" y="5105400"/>
            <a:ext cx="8382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Bakker</a:t>
            </a:r>
            <a:endParaRPr lang="nl-NL">
              <a:latin typeface="Tw Cen MT" pitchFamily="34" charset="0"/>
            </a:endParaRPr>
          </a:p>
        </p:txBody>
      </p:sp>
      <p:sp>
        <p:nvSpPr>
          <p:cNvPr id="19463" name="Tekstvak 18"/>
          <p:cNvSpPr txBox="1">
            <a:spLocks noChangeArrowheads="1"/>
          </p:cNvSpPr>
          <p:nvPr/>
        </p:nvSpPr>
        <p:spPr bwMode="auto">
          <a:xfrm>
            <a:off x="4724400" y="2667000"/>
            <a:ext cx="9906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Stadhuis</a:t>
            </a:r>
            <a:endParaRPr lang="nl-NL">
              <a:latin typeface="Tw Cen MT" pitchFamily="34" charset="0"/>
            </a:endParaRPr>
          </a:p>
        </p:txBody>
      </p:sp>
      <p:sp>
        <p:nvSpPr>
          <p:cNvPr id="19464" name="Tekstvak 19"/>
          <p:cNvSpPr txBox="1">
            <a:spLocks noChangeArrowheads="1"/>
          </p:cNvSpPr>
          <p:nvPr/>
        </p:nvSpPr>
        <p:spPr bwMode="auto">
          <a:xfrm>
            <a:off x="5029200" y="4038600"/>
            <a:ext cx="914400" cy="369888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Wegen</a:t>
            </a:r>
            <a:endParaRPr lang="nl-NL">
              <a:latin typeface="Tw Cen MT" pitchFamily="34" charset="0"/>
            </a:endParaRPr>
          </a:p>
        </p:txBody>
      </p:sp>
      <p:sp>
        <p:nvSpPr>
          <p:cNvPr id="14" name="Tekstvak 13"/>
          <p:cNvSpPr txBox="1">
            <a:spLocks noChangeArrowheads="1"/>
          </p:cNvSpPr>
          <p:nvPr/>
        </p:nvSpPr>
        <p:spPr bwMode="auto">
          <a:xfrm>
            <a:off x="3657600" y="6019800"/>
            <a:ext cx="2209800" cy="3698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>
                <a:latin typeface="Tw Cen MT" pitchFamily="34" charset="0"/>
              </a:rPr>
              <a:t>Celmembraan</a:t>
            </a:r>
            <a:endParaRPr lang="nl-NL">
              <a:latin typeface="Tw Cen MT" pitchFamily="34" charset="0"/>
            </a:endParaRPr>
          </a:p>
        </p:txBody>
      </p:sp>
      <p:sp>
        <p:nvSpPr>
          <p:cNvPr id="15" name="Tekstvak 14"/>
          <p:cNvSpPr txBox="1">
            <a:spLocks noChangeArrowheads="1"/>
          </p:cNvSpPr>
          <p:nvPr/>
        </p:nvSpPr>
        <p:spPr bwMode="auto">
          <a:xfrm>
            <a:off x="1981200" y="4343400"/>
            <a:ext cx="914400" cy="3698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>
                <a:latin typeface="Tw Cen MT" pitchFamily="34" charset="0"/>
              </a:rPr>
              <a:t>Vacuole</a:t>
            </a:r>
            <a:endParaRPr lang="nl-NL" dirty="0">
              <a:latin typeface="Tw Cen MT" pitchFamily="34" charset="0"/>
            </a:endParaRPr>
          </a:p>
        </p:txBody>
      </p:sp>
      <p:sp>
        <p:nvSpPr>
          <p:cNvPr id="17" name="Tekstvak 16"/>
          <p:cNvSpPr txBox="1">
            <a:spLocks noChangeArrowheads="1"/>
          </p:cNvSpPr>
          <p:nvPr/>
        </p:nvSpPr>
        <p:spPr bwMode="auto">
          <a:xfrm>
            <a:off x="3657600" y="3581400"/>
            <a:ext cx="2209800" cy="3698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>
                <a:latin typeface="Tw Cen MT" pitchFamily="34" charset="0"/>
              </a:rPr>
              <a:t>ER &amp; Golgi </a:t>
            </a:r>
            <a:r>
              <a:rPr lang="en-US" dirty="0" err="1">
                <a:latin typeface="Tw Cen MT" pitchFamily="34" charset="0"/>
              </a:rPr>
              <a:t>apparaat</a:t>
            </a:r>
            <a:endParaRPr lang="nl-NL" dirty="0">
              <a:latin typeface="Tw Cen MT" pitchFamily="34" charset="0"/>
            </a:endParaRPr>
          </a:p>
        </p:txBody>
      </p:sp>
      <p:sp>
        <p:nvSpPr>
          <p:cNvPr id="21" name="Tekstvak 20"/>
          <p:cNvSpPr txBox="1">
            <a:spLocks noChangeArrowheads="1"/>
          </p:cNvSpPr>
          <p:nvPr/>
        </p:nvSpPr>
        <p:spPr bwMode="auto">
          <a:xfrm>
            <a:off x="3429000" y="5116513"/>
            <a:ext cx="1524000" cy="369887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err="1">
                <a:latin typeface="Tw Cen MT" pitchFamily="34" charset="0"/>
              </a:rPr>
              <a:t>Mitochondrien</a:t>
            </a:r>
            <a:endParaRPr lang="nl-NL" dirty="0">
              <a:latin typeface="Tw Cen MT" pitchFamily="34" charset="0"/>
            </a:endParaRPr>
          </a:p>
        </p:txBody>
      </p:sp>
      <p:sp>
        <p:nvSpPr>
          <p:cNvPr id="24" name="Tekstvak 23"/>
          <p:cNvSpPr txBox="1">
            <a:spLocks noChangeArrowheads="1"/>
          </p:cNvSpPr>
          <p:nvPr/>
        </p:nvSpPr>
        <p:spPr bwMode="auto">
          <a:xfrm>
            <a:off x="4724400" y="2667000"/>
            <a:ext cx="990600" cy="3698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err="1">
                <a:latin typeface="Tw Cen MT" pitchFamily="34" charset="0"/>
              </a:rPr>
              <a:t>Celkern</a:t>
            </a:r>
            <a:endParaRPr lang="nl-NL" dirty="0">
              <a:latin typeface="Tw Cen MT" pitchFamily="34" charset="0"/>
            </a:endParaRPr>
          </a:p>
        </p:txBody>
      </p:sp>
      <p:sp>
        <p:nvSpPr>
          <p:cNvPr id="25" name="Tekstvak 24"/>
          <p:cNvSpPr txBox="1">
            <a:spLocks noChangeArrowheads="1"/>
          </p:cNvSpPr>
          <p:nvPr/>
        </p:nvSpPr>
        <p:spPr bwMode="auto">
          <a:xfrm>
            <a:off x="5029200" y="4038600"/>
            <a:ext cx="1371600" cy="3698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>
                <a:latin typeface="Tw Cen MT" pitchFamily="34" charset="0"/>
              </a:rPr>
              <a:t>Cytoskeleton</a:t>
            </a:r>
            <a:endParaRPr lang="nl-NL" dirty="0">
              <a:latin typeface="Tw Cen MT" pitchFamily="34" charset="0"/>
            </a:endParaRPr>
          </a:p>
        </p:txBody>
      </p:sp>
      <p:pic>
        <p:nvPicPr>
          <p:cNvPr id="27" name="Afbeelding 26" descr="paneel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607359">
            <a:off x="2478088" y="3181350"/>
            <a:ext cx="688975" cy="51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" name="Afbeelding 27" descr="paneel2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3352800"/>
            <a:ext cx="762000" cy="652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" name="Tekstvak 28"/>
          <p:cNvSpPr txBox="1">
            <a:spLocks noChangeArrowheads="1"/>
          </p:cNvSpPr>
          <p:nvPr/>
        </p:nvSpPr>
        <p:spPr bwMode="auto">
          <a:xfrm>
            <a:off x="6705600" y="3276600"/>
            <a:ext cx="1447800" cy="369888"/>
          </a:xfrm>
          <a:prstGeom prst="rect">
            <a:avLst/>
          </a:prstGeom>
          <a:ln>
            <a:headEnd/>
            <a:tailEnd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r>
              <a:rPr lang="en-US" dirty="0" err="1">
                <a:latin typeface="Tw Cen MT" pitchFamily="34" charset="0"/>
              </a:rPr>
              <a:t>Choroplasten</a:t>
            </a:r>
            <a:endParaRPr lang="nl-NL" dirty="0">
              <a:latin typeface="Tw Cen MT" pitchFamily="34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4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0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17" grpId="0" animBg="1"/>
      <p:bldP spid="21" grpId="0" animBg="1"/>
      <p:bldP spid="24" grpId="0" animBg="1"/>
      <p:bldP spid="25" grpId="0" animBg="1"/>
      <p:bldP spid="29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el 1"/>
          <p:cNvSpPr>
            <a:spLocks noGrp="1"/>
          </p:cNvSpPr>
          <p:nvPr>
            <p:ph type="title"/>
          </p:nvPr>
        </p:nvSpPr>
        <p:spPr>
          <a:xfrm>
            <a:off x="612775" y="228600"/>
            <a:ext cx="3502025" cy="990600"/>
          </a:xfrm>
        </p:spPr>
        <p:txBody>
          <a:bodyPr/>
          <a:lstStyle/>
          <a:p>
            <a:pPr eaLnBrk="1" hangingPunct="1"/>
            <a:r>
              <a:rPr lang="en-US" smtClean="0"/>
              <a:t>Soorten cellen</a:t>
            </a:r>
            <a:endParaRPr lang="nl-NL" smtClean="0"/>
          </a:p>
        </p:txBody>
      </p:sp>
      <p:sp>
        <p:nvSpPr>
          <p:cNvPr id="20482" name="Tijdelijke aanduiding voor inhoud 2"/>
          <p:cNvSpPr>
            <a:spLocks noGrp="1"/>
          </p:cNvSpPr>
          <p:nvPr>
            <p:ph sz="quarter" idx="1"/>
          </p:nvPr>
        </p:nvSpPr>
        <p:spPr>
          <a:xfrm>
            <a:off x="612775" y="1600200"/>
            <a:ext cx="3273425" cy="4495800"/>
          </a:xfrm>
        </p:spPr>
        <p:txBody>
          <a:bodyPr/>
          <a:lstStyle/>
          <a:p>
            <a:pPr eaLnBrk="1" hangingPunct="1"/>
            <a:r>
              <a:rPr lang="en-US" dirty="0" err="1" smtClean="0"/>
              <a:t>dekcel</a:t>
            </a:r>
            <a:endParaRPr lang="en-US" dirty="0" smtClean="0"/>
          </a:p>
          <a:p>
            <a:pPr eaLnBrk="1" hangingPunct="1"/>
            <a:r>
              <a:rPr lang="en-US" dirty="0" err="1" smtClean="0"/>
              <a:t>Spiercel</a:t>
            </a:r>
            <a:endParaRPr lang="en-US" dirty="0" smtClean="0"/>
          </a:p>
          <a:p>
            <a:pPr eaLnBrk="1" hangingPunct="1"/>
            <a:r>
              <a:rPr lang="en-US" dirty="0" err="1" smtClean="0"/>
              <a:t>Zenuwcel</a:t>
            </a:r>
            <a:endParaRPr lang="en-US" dirty="0" smtClean="0"/>
          </a:p>
          <a:p>
            <a:pPr eaLnBrk="1" hangingPunct="1"/>
            <a:r>
              <a:rPr lang="en-US" dirty="0" err="1" smtClean="0"/>
              <a:t>Bloedcel</a:t>
            </a:r>
            <a:endParaRPr lang="en-US" dirty="0" smtClean="0"/>
          </a:p>
          <a:p>
            <a:pPr eaLnBrk="1" hangingPunct="1"/>
            <a:r>
              <a:rPr lang="en-US" dirty="0" err="1" smtClean="0"/>
              <a:t>Eicel</a:t>
            </a:r>
            <a:r>
              <a:rPr lang="en-US" dirty="0" smtClean="0"/>
              <a:t> / </a:t>
            </a:r>
            <a:r>
              <a:rPr lang="en-US" dirty="0" err="1" smtClean="0"/>
              <a:t>zaadcel</a:t>
            </a:r>
            <a:endParaRPr lang="en-US" dirty="0" smtClean="0"/>
          </a:p>
          <a:p>
            <a:pPr eaLnBrk="1" hangingPunct="1"/>
            <a:r>
              <a:rPr lang="en-US" dirty="0" err="1" smtClean="0"/>
              <a:t>Vetcel</a:t>
            </a:r>
            <a:endParaRPr lang="en-US" dirty="0" smtClean="0"/>
          </a:p>
          <a:p>
            <a:pPr eaLnBrk="1" hangingPunct="1"/>
            <a:r>
              <a:rPr lang="en-US" dirty="0" smtClean="0"/>
              <a:t>Etc….</a:t>
            </a:r>
            <a:endParaRPr lang="en-US" dirty="0" smtClean="0"/>
          </a:p>
          <a:p>
            <a:pPr eaLnBrk="1" hangingPunct="1"/>
            <a:endParaRPr lang="nl-NL" dirty="0" smtClean="0"/>
          </a:p>
        </p:txBody>
      </p:sp>
      <p:sp>
        <p:nvSpPr>
          <p:cNvPr id="4" name="Titel 1"/>
          <p:cNvSpPr txBox="1">
            <a:spLocks/>
          </p:cNvSpPr>
          <p:nvPr/>
        </p:nvSpPr>
        <p:spPr>
          <a:xfrm>
            <a:off x="4495800" y="228600"/>
            <a:ext cx="3502025" cy="990600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4400" dirty="0" err="1">
                <a:solidFill>
                  <a:schemeClr val="tx2"/>
                </a:solidFill>
                <a:latin typeface="+mj-lt"/>
                <a:ea typeface="+mj-ea"/>
                <a:cs typeface="+mj-cs"/>
              </a:rPr>
              <a:t>Functie</a:t>
            </a:r>
            <a:endParaRPr lang="nl-NL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20484" name="Tijdelijke aanduiding voor inhoud 2"/>
          <p:cNvSpPr txBox="1">
            <a:spLocks/>
          </p:cNvSpPr>
          <p:nvPr/>
        </p:nvSpPr>
        <p:spPr bwMode="auto">
          <a:xfrm>
            <a:off x="4495800" y="1600200"/>
            <a:ext cx="40386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 dirty="0" err="1">
                <a:latin typeface="Tw Cen MT" pitchFamily="34" charset="0"/>
              </a:rPr>
              <a:t>Bescherming</a:t>
            </a:r>
            <a:endParaRPr lang="en-US" sz="2900" dirty="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 dirty="0">
                <a:latin typeface="Tw Cen MT" pitchFamily="34" charset="0"/>
              </a:rPr>
              <a:t>Beweging 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 dirty="0" err="1">
                <a:latin typeface="Tw Cen MT" pitchFamily="34" charset="0"/>
              </a:rPr>
              <a:t>Prikkels</a:t>
            </a:r>
            <a:r>
              <a:rPr lang="en-US" sz="2900" dirty="0">
                <a:latin typeface="Tw Cen MT" pitchFamily="34" charset="0"/>
              </a:rPr>
              <a:t> </a:t>
            </a:r>
            <a:r>
              <a:rPr lang="en-US" sz="2900" dirty="0" err="1">
                <a:latin typeface="Tw Cen MT" pitchFamily="34" charset="0"/>
              </a:rPr>
              <a:t>doorgeven</a:t>
            </a:r>
            <a:endParaRPr lang="en-US" sz="2900" dirty="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 dirty="0">
                <a:latin typeface="Tw Cen MT" pitchFamily="34" charset="0"/>
              </a:rPr>
              <a:t>O</a:t>
            </a:r>
            <a:r>
              <a:rPr lang="en-US" sz="2900" baseline="-25000" dirty="0">
                <a:latin typeface="Tw Cen MT" pitchFamily="34" charset="0"/>
              </a:rPr>
              <a:t>2</a:t>
            </a:r>
            <a:r>
              <a:rPr lang="en-US" sz="2900" dirty="0">
                <a:latin typeface="Tw Cen MT" pitchFamily="34" charset="0"/>
              </a:rPr>
              <a:t> en CO</a:t>
            </a:r>
            <a:r>
              <a:rPr lang="en-US" sz="2900" baseline="-25000" dirty="0">
                <a:latin typeface="Tw Cen MT" pitchFamily="34" charset="0"/>
              </a:rPr>
              <a:t>2</a:t>
            </a:r>
            <a:r>
              <a:rPr lang="en-US" sz="2900" dirty="0">
                <a:latin typeface="Tw Cen MT" pitchFamily="34" charset="0"/>
              </a:rPr>
              <a:t> transport</a:t>
            </a: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 dirty="0" err="1">
                <a:latin typeface="Tw Cen MT" pitchFamily="34" charset="0"/>
              </a:rPr>
              <a:t>Voortplanting</a:t>
            </a:r>
            <a:endParaRPr lang="en-US" sz="2900" dirty="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r>
              <a:rPr lang="en-US" sz="2900" dirty="0" err="1">
                <a:latin typeface="Tw Cen MT" pitchFamily="34" charset="0"/>
              </a:rPr>
              <a:t>Opslag</a:t>
            </a:r>
            <a:r>
              <a:rPr lang="en-US" sz="2900" dirty="0">
                <a:latin typeface="Tw Cen MT" pitchFamily="34" charset="0"/>
              </a:rPr>
              <a:t> </a:t>
            </a:r>
            <a:r>
              <a:rPr lang="en-US" sz="2900" dirty="0" err="1">
                <a:latin typeface="Tw Cen MT" pitchFamily="34" charset="0"/>
              </a:rPr>
              <a:t>voedsel</a:t>
            </a:r>
            <a:endParaRPr lang="en-US" sz="2900" dirty="0">
              <a:latin typeface="Tw Cen MT" pitchFamily="34" charset="0"/>
            </a:endParaRPr>
          </a:p>
          <a:p>
            <a:pPr marL="319088" indent="-319088">
              <a:spcBef>
                <a:spcPts val="700"/>
              </a:spcBef>
              <a:buClr>
                <a:schemeClr val="accent2"/>
              </a:buClr>
              <a:buSzPct val="60000"/>
              <a:buFont typeface="Wingdings" pitchFamily="2" charset="2"/>
              <a:buChar char=""/>
            </a:pPr>
            <a:endParaRPr lang="nl-NL" sz="2900" dirty="0">
              <a:latin typeface="Tw Cen MT" pitchFamily="34" charset="0"/>
            </a:endParaRPr>
          </a:p>
        </p:txBody>
      </p:sp>
      <p:pic>
        <p:nvPicPr>
          <p:cNvPr id="20485" name="Afbeelding 6" descr="cellen1.jpg"/>
          <p:cNvPicPr>
            <a:picLocks noChangeAspect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67000" y="5334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6" name="Afbeelding 7" descr="cellen2.jp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05600" y="5334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7" name="Afbeelding 8" descr="cellen3.jp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24400" y="5334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8" name="Afbeelding 9" descr="cellen4.jpg"/>
          <p:cNvPicPr>
            <a:picLocks noChangeAspect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9600" y="5334000"/>
            <a:ext cx="1600200" cy="121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an">
  <a:themeElements>
    <a:clrScheme name="Media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an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Mediaan">
    <a:dk1>
      <a:sysClr val="windowText" lastClr="000000"/>
    </a:dk1>
    <a:lt1>
      <a:sysClr val="window" lastClr="FFFFFF"/>
    </a:lt1>
    <a:dk2>
      <a:srgbClr val="775F55"/>
    </a:dk2>
    <a:lt2>
      <a:srgbClr val="EBDDC3"/>
    </a:lt2>
    <a:accent1>
      <a:srgbClr val="94B6D2"/>
    </a:accent1>
    <a:accent2>
      <a:srgbClr val="DD8047"/>
    </a:accent2>
    <a:accent3>
      <a:srgbClr val="A5AB81"/>
    </a:accent3>
    <a:accent4>
      <a:srgbClr val="D8B25C"/>
    </a:accent4>
    <a:accent5>
      <a:srgbClr val="7BA79D"/>
    </a:accent5>
    <a:accent6>
      <a:srgbClr val="968C8C"/>
    </a:accent6>
    <a:hlink>
      <a:srgbClr val="F7B615"/>
    </a:hlink>
    <a:folHlink>
      <a:srgbClr val="704404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1832</TotalTime>
  <Words>272</Words>
  <Application>Microsoft Macintosh PowerPoint</Application>
  <PresentationFormat>Diavoorstelling (4:3)</PresentationFormat>
  <Paragraphs>80</Paragraphs>
  <Slides>13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13</vt:i4>
      </vt:variant>
    </vt:vector>
  </HeadingPairs>
  <TitlesOfParts>
    <vt:vector size="14" baseType="lpstr">
      <vt:lpstr>Mediaan</vt:lpstr>
      <vt:lpstr>Cellen  Bouwstenen van het leven</vt:lpstr>
      <vt:lpstr>Wat zijn cellen?</vt:lpstr>
      <vt:lpstr>Cellen; enkele kenmerken</vt:lpstr>
      <vt:lpstr>Op welk niveau zitten cellen</vt:lpstr>
      <vt:lpstr>PowerPoint-presentatie</vt:lpstr>
      <vt:lpstr>De cel als organisatie-eenheid </vt:lpstr>
      <vt:lpstr>De dierlijke en plantaardige cel</vt:lpstr>
      <vt:lpstr>De cel als organisatie-eenheid </vt:lpstr>
      <vt:lpstr>Soorten cellen</vt:lpstr>
      <vt:lpstr>Alternatief</vt:lpstr>
      <vt:lpstr>In de biologie</vt:lpstr>
      <vt:lpstr>PowerPoint-presentatie</vt:lpstr>
      <vt:lpstr>De bouwstenen van het leven</vt:lpstr>
    </vt:vector>
  </TitlesOfParts>
  <Company>Grizli777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Belcarto</dc:creator>
  <cp:lastModifiedBy>Marc Bel</cp:lastModifiedBy>
  <cp:revision>39</cp:revision>
  <dcterms:created xsi:type="dcterms:W3CDTF">2012-12-15T10:09:23Z</dcterms:created>
  <dcterms:modified xsi:type="dcterms:W3CDTF">2013-01-08T08:06:40Z</dcterms:modified>
</cp:coreProperties>
</file>